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  <p:sldMasterId id="2147483687" r:id="rId2"/>
  </p:sldMasterIdLst>
  <p:notesMasterIdLst>
    <p:notesMasterId r:id="rId4"/>
  </p:notesMasterIdLst>
  <p:sldIdLst>
    <p:sldId id="257" r:id="rId3"/>
  </p:sldIdLst>
  <p:sldSz cx="9144000" cy="5143500" type="screen16x9"/>
  <p:notesSz cx="6858000" cy="9144000"/>
  <p:embeddedFontLst>
    <p:embeddedFont>
      <p:font typeface="Source Sans Pro" panose="020B0703030403020204" pitchFamily="34" charset="0"/>
      <p:regular r:id="rId5"/>
      <p:bold r:id="rId6"/>
      <p:italic r:id="rId7"/>
      <p:boldItalic r:id="rId8"/>
    </p:embeddedFont>
    <p:embeddedFont>
      <p:font typeface="Source Sans Pro Semibold" panose="020B0603030403020204" pitchFamily="34" charset="0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AE8"/>
    <a:srgbClr val="CB3727"/>
    <a:srgbClr val="2F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/>
    <p:restoredTop sz="94785"/>
  </p:normalViewPr>
  <p:slideViewPr>
    <p:cSldViewPr snapToGrid="0">
      <p:cViewPr varScale="1">
        <p:scale>
          <a:sx n="138" d="100"/>
          <a:sy n="138" d="100"/>
        </p:scale>
        <p:origin x="240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F9E24-4C27-96E2-1FA8-C3CD99D29A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0784" y="688258"/>
            <a:ext cx="2374290" cy="2376077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FCFB86-A61E-73BE-DCB9-F4BDE5674AAE}"/>
              </a:ext>
            </a:extLst>
          </p:cNvPr>
          <p:cNvGrpSpPr/>
          <p:nvPr userDrawn="1"/>
        </p:nvGrpSpPr>
        <p:grpSpPr>
          <a:xfrm>
            <a:off x="6219454" y="3361092"/>
            <a:ext cx="1939744" cy="468587"/>
            <a:chOff x="3544477" y="5452391"/>
            <a:chExt cx="2888583" cy="697800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CDB938A-8368-2D14-D52E-FE14242D83E2}"/>
                </a:ext>
              </a:extLst>
            </p:cNvPr>
            <p:cNvSpPr/>
            <p:nvPr userDrawn="1"/>
          </p:nvSpPr>
          <p:spPr>
            <a:xfrm>
              <a:off x="3544477" y="5605473"/>
              <a:ext cx="2888583" cy="544718"/>
            </a:xfrm>
            <a:custGeom>
              <a:avLst/>
              <a:gdLst/>
              <a:ahLst/>
              <a:cxnLst/>
              <a:rect l="l" t="t" r="r" b="b"/>
              <a:pathLst>
                <a:path w="1403320" h="307759">
                  <a:moveTo>
                    <a:pt x="0" y="0"/>
                  </a:moveTo>
                  <a:lnTo>
                    <a:pt x="1403320" y="0"/>
                  </a:lnTo>
                  <a:lnTo>
                    <a:pt x="1403320" y="307759"/>
                  </a:lnTo>
                  <a:lnTo>
                    <a:pt x="0" y="307759"/>
                  </a:lnTo>
                  <a:close/>
                </a:path>
              </a:pathLst>
            </a:custGeom>
            <a:solidFill>
              <a:srgbClr val="CB3727"/>
            </a:solidFill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100" dirty="0">
                  <a:solidFill>
                    <a:schemeClr val="bg1"/>
                  </a:solidFill>
                  <a:latin typeface="Source Sans Pro SemiBold" panose="020B0603030403020204" pitchFamily="34" charset="0"/>
                </a:rPr>
                <a:t>I’M ATTENDING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SemiBold" panose="020B0603030403020204" pitchFamily="34" charset="0"/>
              </a:endParaRPr>
            </a:p>
          </p:txBody>
        </p:sp>
        <p:sp>
          <p:nvSpPr>
            <p:cNvPr id="6" name="Isosceles Triangle 3">
              <a:extLst>
                <a:ext uri="{FF2B5EF4-FFF2-40B4-BE49-F238E27FC236}">
                  <a16:creationId xmlns:a16="http://schemas.microsoft.com/office/drawing/2014/main" id="{78E60A12-9ADD-ED0F-F5AD-3BB8F44EF462}"/>
                </a:ext>
              </a:extLst>
            </p:cNvPr>
            <p:cNvSpPr/>
            <p:nvPr userDrawn="1"/>
          </p:nvSpPr>
          <p:spPr>
            <a:xfrm>
              <a:off x="5763497" y="5452391"/>
              <a:ext cx="669563" cy="153082"/>
            </a:xfrm>
            <a:prstGeom prst="triangle">
              <a:avLst>
                <a:gd name="adj" fmla="val 0"/>
              </a:avLst>
            </a:prstGeom>
            <a:solidFill>
              <a:srgbClr val="2F3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53D167-9EC0-635B-30A2-7BACB517A7E4}"/>
              </a:ext>
            </a:extLst>
          </p:cNvPr>
          <p:cNvGrpSpPr/>
          <p:nvPr userDrawn="1"/>
        </p:nvGrpSpPr>
        <p:grpSpPr>
          <a:xfrm>
            <a:off x="1817677" y="513270"/>
            <a:ext cx="1322150" cy="467975"/>
            <a:chOff x="418727" y="772366"/>
            <a:chExt cx="1968889" cy="696888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3047796-B01B-0B34-A441-DBC2E448B60A}"/>
                </a:ext>
              </a:extLst>
            </p:cNvPr>
            <p:cNvSpPr/>
            <p:nvPr userDrawn="1"/>
          </p:nvSpPr>
          <p:spPr>
            <a:xfrm>
              <a:off x="420746" y="772366"/>
              <a:ext cx="1966870" cy="544718"/>
            </a:xfrm>
            <a:custGeom>
              <a:avLst/>
              <a:gdLst/>
              <a:ahLst/>
              <a:cxnLst/>
              <a:rect l="l" t="t" r="r" b="b"/>
              <a:pathLst>
                <a:path w="1403320" h="307759">
                  <a:moveTo>
                    <a:pt x="0" y="0"/>
                  </a:moveTo>
                  <a:lnTo>
                    <a:pt x="1403320" y="0"/>
                  </a:lnTo>
                  <a:lnTo>
                    <a:pt x="1403320" y="307759"/>
                  </a:lnTo>
                  <a:lnTo>
                    <a:pt x="0" y="307759"/>
                  </a:lnTo>
                  <a:close/>
                </a:path>
              </a:pathLst>
            </a:custGeom>
            <a:solidFill>
              <a:srgbClr val="CB3727"/>
            </a:solidFill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 SemiBold" panose="020B0603030403020204" pitchFamily="34" charset="0"/>
                </a:rPr>
                <a:t>JOIN ME</a:t>
              </a:r>
            </a:p>
          </p:txBody>
        </p:sp>
        <p:sp>
          <p:nvSpPr>
            <p:cNvPr id="9" name="Isosceles Triangle 55">
              <a:extLst>
                <a:ext uri="{FF2B5EF4-FFF2-40B4-BE49-F238E27FC236}">
                  <a16:creationId xmlns:a16="http://schemas.microsoft.com/office/drawing/2014/main" id="{EBF5FF2A-6B31-AC68-6AA0-E95DD6197366}"/>
                </a:ext>
              </a:extLst>
            </p:cNvPr>
            <p:cNvSpPr/>
            <p:nvPr userDrawn="1"/>
          </p:nvSpPr>
          <p:spPr>
            <a:xfrm rot="10800000">
              <a:off x="418727" y="1316172"/>
              <a:ext cx="669563" cy="153082"/>
            </a:xfrm>
            <a:prstGeom prst="triangle">
              <a:avLst>
                <a:gd name="adj" fmla="val 0"/>
              </a:avLst>
            </a:prstGeom>
            <a:solidFill>
              <a:srgbClr val="2F3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D298EB2A-86B6-666E-E1A7-E398A667AEC8}"/>
              </a:ext>
            </a:extLst>
          </p:cNvPr>
          <p:cNvSpPr txBox="1">
            <a:spLocks/>
          </p:cNvSpPr>
          <p:nvPr userDrawn="1"/>
        </p:nvSpPr>
        <p:spPr>
          <a:xfrm>
            <a:off x="1758932" y="1222475"/>
            <a:ext cx="3850561" cy="15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ource Sans 3"/>
              <a:buNone/>
              <a:defRPr sz="5200" b="1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000000"/>
              </a:buClr>
            </a:pPr>
            <a:r>
              <a:rPr lang="en-ID" sz="3600">
                <a:solidFill>
                  <a:srgbClr val="CB372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2026 Opportunity &amp; Impact in Nursing Summit</a:t>
            </a: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C125B66E-B62E-D7C9-E564-278FB0C05A7E}"/>
              </a:ext>
            </a:extLst>
          </p:cNvPr>
          <p:cNvSpPr txBox="1">
            <a:spLocks/>
          </p:cNvSpPr>
          <p:nvPr userDrawn="1"/>
        </p:nvSpPr>
        <p:spPr>
          <a:xfrm>
            <a:off x="1758932" y="2838210"/>
            <a:ext cx="4026407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ource Sans 3"/>
              <a:buNone/>
              <a:defRPr sz="5200" b="1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000000"/>
              </a:buClr>
            </a:pPr>
            <a:r>
              <a:rPr lang="en-ID" sz="1800" b="0">
                <a:solidFill>
                  <a:srgbClr val="2F363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February 12–14  |  Washington, DC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946540-41FE-0771-756A-296DFBF5F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7644" y="3585029"/>
            <a:ext cx="1750637" cy="104055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E191915-80C2-8A3A-BE63-13A338789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5972" y="3956449"/>
            <a:ext cx="3363913" cy="351749"/>
          </a:xfrm>
          <a:prstGeom prst="rect">
            <a:avLst/>
          </a:prstGeom>
        </p:spPr>
        <p:txBody>
          <a:bodyPr/>
          <a:lstStyle>
            <a:lvl1pPr algn="ctr" defTabSz="685800">
              <a:lnSpc>
                <a:spcPct val="90000"/>
              </a:lnSpc>
              <a:buClr>
                <a:srgbClr val="000000"/>
              </a:buClr>
              <a:buNone/>
              <a:defRPr sz="2100" b="1">
                <a:solidFill>
                  <a:srgbClr val="CB3727"/>
                </a:solidFill>
              </a:defRPr>
            </a:lvl1pPr>
          </a:lstStyle>
          <a:p>
            <a:pPr algn="ctr" defTabSz="685800">
              <a:lnSpc>
                <a:spcPct val="90000"/>
              </a:lnSpc>
              <a:buClr>
                <a:srgbClr val="000000"/>
              </a:buClr>
            </a:pPr>
            <a:r>
              <a:rPr lang="en-ID" sz="2100">
                <a:solidFill>
                  <a:srgbClr val="CB372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E833AA-9F09-10DE-BD33-195FD5583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5905" y="4278767"/>
            <a:ext cx="3363913" cy="395287"/>
          </a:xfrm>
          <a:prstGeom prst="rect">
            <a:avLst/>
          </a:prstGeom>
        </p:spPr>
        <p:txBody>
          <a:bodyPr/>
          <a:lstStyle>
            <a:lvl1pPr marL="171450" marR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2F3638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2F363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Add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6685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553D167-9EC0-635B-30A2-7BACB517A7E4}"/>
              </a:ext>
            </a:extLst>
          </p:cNvPr>
          <p:cNvGrpSpPr/>
          <p:nvPr userDrawn="1"/>
        </p:nvGrpSpPr>
        <p:grpSpPr>
          <a:xfrm>
            <a:off x="514184" y="465144"/>
            <a:ext cx="995303" cy="467975"/>
            <a:chOff x="418727" y="772366"/>
            <a:chExt cx="1482162" cy="696888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3047796-B01B-0B34-A441-DBC2E448B60A}"/>
                </a:ext>
              </a:extLst>
            </p:cNvPr>
            <p:cNvSpPr/>
            <p:nvPr userDrawn="1"/>
          </p:nvSpPr>
          <p:spPr>
            <a:xfrm>
              <a:off x="420746" y="772366"/>
              <a:ext cx="1480143" cy="544719"/>
            </a:xfrm>
            <a:custGeom>
              <a:avLst/>
              <a:gdLst/>
              <a:ahLst/>
              <a:cxnLst/>
              <a:rect l="l" t="t" r="r" b="b"/>
              <a:pathLst>
                <a:path w="1403320" h="307759">
                  <a:moveTo>
                    <a:pt x="0" y="0"/>
                  </a:moveTo>
                  <a:lnTo>
                    <a:pt x="1403320" y="0"/>
                  </a:lnTo>
                  <a:lnTo>
                    <a:pt x="1403320" y="307759"/>
                  </a:lnTo>
                  <a:lnTo>
                    <a:pt x="0" y="307759"/>
                  </a:lnTo>
                  <a:close/>
                </a:path>
              </a:pathLst>
            </a:custGeom>
            <a:solidFill>
              <a:srgbClr val="CB3727"/>
            </a:solidFill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 SemiBold" panose="020B0603030403020204" pitchFamily="34" charset="0"/>
                </a:rPr>
                <a:t>JOIN ME</a:t>
              </a:r>
            </a:p>
          </p:txBody>
        </p:sp>
        <p:sp>
          <p:nvSpPr>
            <p:cNvPr id="9" name="Isosceles Triangle 55">
              <a:extLst>
                <a:ext uri="{FF2B5EF4-FFF2-40B4-BE49-F238E27FC236}">
                  <a16:creationId xmlns:a16="http://schemas.microsoft.com/office/drawing/2014/main" id="{EBF5FF2A-6B31-AC68-6AA0-E95DD6197366}"/>
                </a:ext>
              </a:extLst>
            </p:cNvPr>
            <p:cNvSpPr/>
            <p:nvPr userDrawn="1"/>
          </p:nvSpPr>
          <p:spPr>
            <a:xfrm rot="10800000">
              <a:off x="418727" y="1316172"/>
              <a:ext cx="669563" cy="153082"/>
            </a:xfrm>
            <a:prstGeom prst="triangle">
              <a:avLst>
                <a:gd name="adj" fmla="val 0"/>
              </a:avLst>
            </a:prstGeom>
            <a:solidFill>
              <a:srgbClr val="2F3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D298EB2A-86B6-666E-E1A7-E398A667AEC8}"/>
              </a:ext>
            </a:extLst>
          </p:cNvPr>
          <p:cNvSpPr txBox="1">
            <a:spLocks/>
          </p:cNvSpPr>
          <p:nvPr userDrawn="1"/>
        </p:nvSpPr>
        <p:spPr>
          <a:xfrm>
            <a:off x="455440" y="1086126"/>
            <a:ext cx="4307760" cy="15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ource Sans 3"/>
              <a:buNone/>
              <a:defRPr sz="5200" b="1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000000"/>
              </a:buClr>
            </a:pPr>
            <a:r>
              <a:rPr lang="en-ID" sz="3600">
                <a:solidFill>
                  <a:srgbClr val="CB372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2026 Opportunity &amp; Impact in Nursing Summit</a:t>
            </a: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C125B66E-B62E-D7C9-E564-278FB0C05A7E}"/>
              </a:ext>
            </a:extLst>
          </p:cNvPr>
          <p:cNvSpPr txBox="1">
            <a:spLocks/>
          </p:cNvSpPr>
          <p:nvPr userDrawn="1"/>
        </p:nvSpPr>
        <p:spPr>
          <a:xfrm>
            <a:off x="455439" y="2653968"/>
            <a:ext cx="4026407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ource Sans 3"/>
              <a:buNone/>
              <a:defRPr sz="5200" b="1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000000"/>
              </a:buClr>
            </a:pPr>
            <a:r>
              <a:rPr lang="en-ID" sz="1800" b="0">
                <a:solidFill>
                  <a:srgbClr val="2F363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February 12–14  |  Washington, DC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946540-41FE-0771-756A-296DFBF5F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609" y="3264670"/>
            <a:ext cx="1480622" cy="880064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10DC024-7B2A-E370-2C6E-81638F78E4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752" y="438208"/>
            <a:ext cx="2443398" cy="2445237"/>
          </a:xfrm>
          <a:prstGeom prst="ellipse">
            <a:avLst/>
          </a:prstGeom>
          <a:solidFill>
            <a:schemeClr val="bg2"/>
          </a:solidFill>
          <a:ln w="76200">
            <a:solidFill>
              <a:srgbClr val="D6EAE8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6ED3BF-8B8A-7AD3-D120-A2F8D2DB204D}"/>
              </a:ext>
            </a:extLst>
          </p:cNvPr>
          <p:cNvGrpSpPr/>
          <p:nvPr userDrawn="1"/>
        </p:nvGrpSpPr>
        <p:grpSpPr>
          <a:xfrm>
            <a:off x="5157735" y="3091747"/>
            <a:ext cx="1520749" cy="464163"/>
            <a:chOff x="3051251" y="3625615"/>
            <a:chExt cx="1520749" cy="464163"/>
          </a:xfrm>
        </p:grpSpPr>
        <p:sp>
          <p:nvSpPr>
            <p:cNvPr id="25" name="Isosceles Triangle 3">
              <a:extLst>
                <a:ext uri="{FF2B5EF4-FFF2-40B4-BE49-F238E27FC236}">
                  <a16:creationId xmlns:a16="http://schemas.microsoft.com/office/drawing/2014/main" id="{B2FAFB77-6AE0-43A5-A885-B1BD959AD27C}"/>
                </a:ext>
              </a:extLst>
            </p:cNvPr>
            <p:cNvSpPr/>
            <p:nvPr userDrawn="1"/>
          </p:nvSpPr>
          <p:spPr>
            <a:xfrm flipH="1" flipV="1">
              <a:off x="3051251" y="3986980"/>
              <a:ext cx="449626" cy="102798"/>
            </a:xfrm>
            <a:prstGeom prst="triangle">
              <a:avLst>
                <a:gd name="adj" fmla="val 0"/>
              </a:avLst>
            </a:prstGeom>
            <a:solidFill>
              <a:srgbClr val="2F3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2FD5AC06-A0AB-DD63-3BC1-310E422595D6}"/>
                </a:ext>
              </a:extLst>
            </p:cNvPr>
            <p:cNvSpPr/>
            <p:nvPr userDrawn="1"/>
          </p:nvSpPr>
          <p:spPr>
            <a:xfrm>
              <a:off x="3051251" y="3625615"/>
              <a:ext cx="1520749" cy="365789"/>
            </a:xfrm>
            <a:custGeom>
              <a:avLst/>
              <a:gdLst/>
              <a:ahLst/>
              <a:cxnLst/>
              <a:rect l="l" t="t" r="r" b="b"/>
              <a:pathLst>
                <a:path w="1403320" h="307759">
                  <a:moveTo>
                    <a:pt x="0" y="0"/>
                  </a:moveTo>
                  <a:lnTo>
                    <a:pt x="1403320" y="0"/>
                  </a:lnTo>
                  <a:lnTo>
                    <a:pt x="1403320" y="307759"/>
                  </a:lnTo>
                  <a:lnTo>
                    <a:pt x="0" y="307759"/>
                  </a:lnTo>
                  <a:close/>
                </a:path>
              </a:pathLst>
            </a:custGeom>
            <a:solidFill>
              <a:srgbClr val="CB3727"/>
            </a:solidFill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Source Sans Pro SemiBold" panose="020B0603030403020204" pitchFamily="34" charset="0"/>
                </a:rPr>
                <a:t>I’M ATTENDING</a:t>
              </a:r>
            </a:p>
          </p:txBody>
        </p:sp>
      </p:grp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3E4300D0-169A-1943-FA98-2E81C8E625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9688" y="3508121"/>
            <a:ext cx="3363913" cy="351749"/>
          </a:xfrm>
          <a:prstGeom prst="rect">
            <a:avLst/>
          </a:prstGeom>
        </p:spPr>
        <p:txBody>
          <a:bodyPr/>
          <a:lstStyle>
            <a:lvl1pPr algn="ctr" defTabSz="685800">
              <a:lnSpc>
                <a:spcPct val="90000"/>
              </a:lnSpc>
              <a:buClr>
                <a:srgbClr val="000000"/>
              </a:buClr>
              <a:buNone/>
              <a:defRPr sz="2100" b="1">
                <a:solidFill>
                  <a:srgbClr val="CB3727"/>
                </a:solidFill>
              </a:defRPr>
            </a:lvl1pPr>
          </a:lstStyle>
          <a:p>
            <a:pPr algn="ctr" defTabSz="685800">
              <a:lnSpc>
                <a:spcPct val="90000"/>
              </a:lnSpc>
              <a:buClr>
                <a:srgbClr val="000000"/>
              </a:buClr>
            </a:pPr>
            <a:r>
              <a:rPr lang="en-ID" sz="2100">
                <a:solidFill>
                  <a:srgbClr val="CB372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 Name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7FEF98DF-2633-8240-78B3-5913BD2D2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69621" y="3816151"/>
            <a:ext cx="3363913" cy="395287"/>
          </a:xfrm>
          <a:prstGeom prst="rect">
            <a:avLst/>
          </a:prstGeom>
        </p:spPr>
        <p:txBody>
          <a:bodyPr/>
          <a:lstStyle>
            <a:lvl1pPr marL="171450" marR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2F363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Add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98814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oster for a charity event&#10;&#10;Description automatically generated with medium confidence">
            <a:extLst>
              <a:ext uri="{FF2B5EF4-FFF2-40B4-BE49-F238E27FC236}">
                <a16:creationId xmlns:a16="http://schemas.microsoft.com/office/drawing/2014/main" id="{79C03BB8-BDA5-2744-B594-C458BA38AD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85556"/>
          <a:stretch>
            <a:fillRect/>
          </a:stretch>
        </p:blipFill>
        <p:spPr>
          <a:xfrm>
            <a:off x="0" y="0"/>
            <a:ext cx="13207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FE3A86-2946-343E-BB3C-29224777AA13}"/>
              </a:ext>
            </a:extLst>
          </p:cNvPr>
          <p:cNvGrpSpPr/>
          <p:nvPr userDrawn="1"/>
        </p:nvGrpSpPr>
        <p:grpSpPr>
          <a:xfrm>
            <a:off x="0" y="4511671"/>
            <a:ext cx="9143999" cy="663911"/>
            <a:chOff x="0" y="4405291"/>
            <a:chExt cx="10134801" cy="7358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6E547B-EEDD-3A25-FFF2-0097C28206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t="86115" r="55039" b="2430"/>
            <a:stretch>
              <a:fillRect/>
            </a:stretch>
          </p:blipFill>
          <p:spPr>
            <a:xfrm>
              <a:off x="0" y="4405292"/>
              <a:ext cx="5134708" cy="7358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854035-C114-D89B-5DAA-2085E5D42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t="86115" r="55039" b="2430"/>
            <a:stretch>
              <a:fillRect/>
            </a:stretch>
          </p:blipFill>
          <p:spPr>
            <a:xfrm flipH="1">
              <a:off x="5000093" y="4405291"/>
              <a:ext cx="5134708" cy="73585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7C7FEDC-C22D-BD27-F787-A13B66410FF4}"/>
              </a:ext>
            </a:extLst>
          </p:cNvPr>
          <p:cNvSpPr/>
          <p:nvPr userDrawn="1"/>
        </p:nvSpPr>
        <p:spPr>
          <a:xfrm>
            <a:off x="1" y="4252534"/>
            <a:ext cx="9144000" cy="263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3688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F08148B-D4F9-158C-A11D-FD71BCA4F2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86323-ABBC-370D-B841-2AADC86A9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Add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BB698-5978-EC0D-4676-6E7EDA2D23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Add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7573083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</Words>
  <Application>Microsoft Office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Source Sans Pro</vt:lpstr>
      <vt:lpstr>Source Sans Pro Semibold</vt:lpstr>
      <vt:lpstr>Arial</vt:lpstr>
      <vt:lpstr>Aptos</vt:lpstr>
      <vt:lpstr>1_Office Theme</vt:lpstr>
      <vt:lpstr>2_Office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Johnson</dc:creator>
  <cp:lastModifiedBy>Denise Johnson</cp:lastModifiedBy>
  <cp:revision>24</cp:revision>
  <dcterms:modified xsi:type="dcterms:W3CDTF">2026-01-07T21:44:40Z</dcterms:modified>
</cp:coreProperties>
</file>